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0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72" r:id="rId13"/>
    <p:sldId id="412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  <p:sldId id="274" r:id="rId49"/>
    <p:sldId id="492" r:id="rId50"/>
    <p:sldId id="493" r:id="rId51"/>
    <p:sldId id="499" r:id="rId52"/>
    <p:sldId id="489" r:id="rId53"/>
    <p:sldId id="484" r:id="rId54"/>
    <p:sldId id="482" r:id="rId55"/>
    <p:sldId id="477" r:id="rId56"/>
    <p:sldId id="478" r:id="rId57"/>
    <p:sldId id="479" r:id="rId58"/>
    <p:sldId id="464" r:id="rId59"/>
    <p:sldId id="500" r:id="rId60"/>
    <p:sldId id="472" r:id="rId61"/>
    <p:sldId id="501" r:id="rId62"/>
    <p:sldId id="473" r:id="rId63"/>
    <p:sldId id="474" r:id="rId64"/>
    <p:sldId id="467" r:id="rId65"/>
    <p:sldId id="475" r:id="rId66"/>
    <p:sldId id="476" r:id="rId67"/>
    <p:sldId id="494" r:id="rId68"/>
    <p:sldId id="468" r:id="rId69"/>
    <p:sldId id="480" r:id="rId70"/>
    <p:sldId id="498" r:id="rId71"/>
    <p:sldId id="481" r:id="rId72"/>
    <p:sldId id="491" r:id="rId73"/>
    <p:sldId id="470" r:id="rId74"/>
    <p:sldId id="471" r:id="rId75"/>
    <p:sldId id="483" r:id="rId76"/>
    <p:sldId id="488" r:id="rId77"/>
    <p:sldId id="490" r:id="rId78"/>
    <p:sldId id="469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Corbel" panose="020B0503020204020204" pitchFamily="34" charset="0"/>
      <p:regular r:id="rId87"/>
      <p:bold r:id="rId88"/>
      <p:italic r:id="rId89"/>
      <p:boldItalic r:id="rId90"/>
    </p:embeddedFont>
    <p:embeddedFont>
      <p:font typeface="Cordia New" panose="020B0604020202020204" charset="0"/>
      <p:regular r:id="rId91"/>
      <p:bold r:id="rId92"/>
      <p:italic r:id="rId93"/>
      <p:boldItalic r:id="rId94"/>
    </p:embeddedFont>
    <p:embeddedFont>
      <p:font typeface="Cormorant" panose="020B0604020202020204" charset="-52"/>
      <p:regular r:id="rId95"/>
    </p:embeddedFont>
    <p:embeddedFont>
      <p:font typeface="HelveticaNeueCyr" panose="020B0604020202020204" charset="0"/>
      <p:regular r:id="rId96"/>
      <p:bold r:id="rId97"/>
      <p:italic r:id="rId98"/>
      <p:boldItalic r:id="rId99"/>
    </p:embeddedFont>
    <p:embeddedFont>
      <p:font typeface="Menlo" panose="020B0604020202020204" charset="0"/>
      <p:regular r:id="rId10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64E84962-177A-45DD-965B-CADCD94AE1E5}"/>
    <pc:docChg chg="delSld">
      <pc:chgData name="Михаил Попов" userId="1ff28dec684c2c56" providerId="LiveId" clId="{64E84962-177A-45DD-965B-CADCD94AE1E5}" dt="2021-10-16T09:05:43.144" v="0" actId="47"/>
      <pc:docMkLst>
        <pc:docMk/>
      </pc:docMkLst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4166610191" sldId="464"/>
        </pc:sldMkLst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23806-60DF-4FBB-87F9-91EE0B91221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38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Критерии </a:t>
            </a:r>
            <a:r>
              <a:rPr lang="ru-RU" dirty="0" err="1"/>
              <a:t>бернштайна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23806-60DF-4FBB-87F9-91EE0B91221B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00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4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" y="798355"/>
            <a:ext cx="12179541" cy="5248275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03410" y="2781957"/>
            <a:ext cx="215916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167567" y="3525885"/>
            <a:ext cx="912135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451654" y="3259440"/>
            <a:ext cx="888582" cy="713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29086" y="3266576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397500" y="3364125"/>
            <a:ext cx="6733958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2889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599006" y="3259440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27689" y="387068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29863" y="35258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1562451" y="6451549"/>
            <a:ext cx="9062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наибольший критический путь у инструкции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ABEC3B-7512-4559-B7D0-18C1753C9FCC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" y="773547"/>
            <a:ext cx="12179541" cy="5248275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46107" y="2755401"/>
            <a:ext cx="2138362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37776" y="3516865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46106" y="3402536"/>
            <a:ext cx="142375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76265" y="3393646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613095" y="383504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32618" y="34992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72099" y="3335887"/>
            <a:ext cx="6762749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21542" y="3911457"/>
              <a:ext cx="30382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139571"/>
            <a:ext cx="168006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97541" y="3235221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235221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40925" y="3448331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58560" y="3439001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636405" y="3335888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3B8BB4-B575-4C72-BF2A-03623870F187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0295F9-391D-41D7-BF82-15F126775BBF}"/>
              </a:ext>
            </a:extLst>
          </p:cNvPr>
          <p:cNvSpPr txBox="1"/>
          <p:nvPr/>
        </p:nvSpPr>
        <p:spPr>
          <a:xfrm>
            <a:off x="7719352" y="5073193"/>
            <a:ext cx="3989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крит</a:t>
            </a:r>
            <a:r>
              <a:rPr lang="ru-RU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путь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51BECF5-49BA-4367-A12A-648347D8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887" y="344884"/>
            <a:ext cx="7159285" cy="308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6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6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569000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28509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82395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C680CF-1D71-4C1A-8EAC-B7CD06213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96267D-1417-431D-992B-DF18B144186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05BBF-5D41-4A17-A557-B8F44FA45DE3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0D572-44BA-4486-A311-2B4A08304C47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AE2D6-2F39-4BBE-B933-3409FDBCE3E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A726B-0984-42D1-A6C0-40B79936F951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344B7D-2525-405B-A09F-EFDABEA07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B7842-81A2-41D3-9F73-21906DCA0FE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47628-E853-4528-A163-0DC8376F7D46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EDE45-FF64-473A-B9AF-68EFE1696DC5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C9D82-D352-4FE2-ADFF-6440D9E71E0C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20825-72A4-4BEA-930A-89C66DD72A92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1BD085-D8B9-4719-8F20-A00218234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7BE259-426C-473F-8D0E-613AF28CC771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24E51-D154-4A7E-BD1E-CE5577C1F8E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0B333-739D-4AEF-8595-41A7D3AD543C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BB462-C761-4518-AC34-FE7A4F22014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BC0F1-1205-4919-AF51-803482162BA4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6861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1B75C0C-5AF4-486B-BE6E-7AAE76A5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277F85-2058-42F1-871F-B1E9915DFB6D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EE50F-83AC-4155-BB28-81ABF6E99DC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2A07B4-E3BD-4090-9B1E-775039E05BC0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4319E2-3212-4AFE-89C8-74271A429C73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06167-5D76-4C49-B5B0-733A0B6063C0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533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56813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98001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549627" y="4646421"/>
            <a:ext cx="20416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797527" y="4646421"/>
            <a:ext cx="23147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313715" y="4646421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4339420" y="3458971"/>
            <a:ext cx="7460098" cy="2847884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6316844" y="3836271"/>
            <a:ext cx="269631" cy="2098060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374994" y="4201136"/>
            <a:ext cx="978017" cy="1730811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706903" y="4201136"/>
            <a:ext cx="862134" cy="1730811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356184" y="1393644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706903" y="1393643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7131477" y="3506056"/>
            <a:ext cx="0" cy="2428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979077" y="2981325"/>
            <a:ext cx="0" cy="2952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813245" y="2914650"/>
            <a:ext cx="2828925" cy="260985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730782" y="2821305"/>
            <a:ext cx="4689475" cy="2773045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4315460" y="3850622"/>
            <a:ext cx="622788" cy="2078692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29215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8990043" y="4195763"/>
            <a:ext cx="0" cy="17335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6317295" y="1643064"/>
            <a:ext cx="2373558" cy="4286250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825521" y="5539801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2102668" y="3121691"/>
            <a:ext cx="0" cy="2815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6218250" y="5471221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2318255" y="4528460"/>
            <a:ext cx="5503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6347460" y="4979799"/>
            <a:ext cx="1474175" cy="23990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80972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1360015" y="351692"/>
            <a:ext cx="7051989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6728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AD85EC0-E0A5-4E5B-A194-CF57A8F7F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41487"/>
              </p:ext>
            </p:extLst>
          </p:nvPr>
        </p:nvGraphicFramePr>
        <p:xfrm>
          <a:off x="2830364" y="1818544"/>
          <a:ext cx="481015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30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1165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bel" panose="020B0503020204020204" pitchFamily="34" charset="0"/>
                          <a:cs typeface="Cordia New" panose="020B0304020202020204" pitchFamily="34" charset="-34"/>
                        </a:rPr>
                        <a:t>stage</a:t>
                      </a: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BFD7DB4-3347-4C31-A5D2-6D694C552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684124"/>
              </p:ext>
            </p:extLst>
          </p:nvPr>
        </p:nvGraphicFramePr>
        <p:xfrm>
          <a:off x="3788953" y="2276990"/>
          <a:ext cx="481015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30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READ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31287B3-F622-4E57-839F-A424A9497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403794"/>
              </p:ext>
            </p:extLst>
          </p:nvPr>
        </p:nvGraphicFramePr>
        <p:xfrm>
          <a:off x="2825620" y="3020643"/>
          <a:ext cx="4814895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979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READ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E66E1A0-4DDD-4C31-9B5E-12B0BD2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24627"/>
              </p:ext>
            </p:extLst>
          </p:nvPr>
        </p:nvGraphicFramePr>
        <p:xfrm>
          <a:off x="3788953" y="3521217"/>
          <a:ext cx="481015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30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399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00BE118-D34E-467A-B618-7DEA122F6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10162"/>
              </p:ext>
            </p:extLst>
          </p:nvPr>
        </p:nvGraphicFramePr>
        <p:xfrm>
          <a:off x="2825618" y="4222307"/>
          <a:ext cx="4814895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979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038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9977AFDE-0238-41CE-B735-5D28D3D79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23461"/>
              </p:ext>
            </p:extLst>
          </p:nvPr>
        </p:nvGraphicFramePr>
        <p:xfrm>
          <a:off x="3788952" y="4722881"/>
          <a:ext cx="481015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30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6C1C35E-AF90-442C-990A-84CF62250641}"/>
              </a:ext>
            </a:extLst>
          </p:cNvPr>
          <p:cNvSpPr/>
          <p:nvPr/>
        </p:nvSpPr>
        <p:spPr>
          <a:xfrm>
            <a:off x="3574316" y="5485331"/>
            <a:ext cx="50433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panose="020B0604020202020204" charset="0"/>
                <a:ea typeface="Menlo" panose="020B0604020202020204" charset="0"/>
                <a:cs typeface="Menlo" panose="020B0604020202020204" charset="0"/>
              </a:rPr>
              <a:t>RAW :  output(k) &amp; input(k+1)  != Ø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panose="020B0604020202020204" charset="0"/>
                <a:ea typeface="Menlo" panose="020B0604020202020204" charset="0"/>
                <a:cs typeface="Menlo" panose="020B0604020202020204" charset="0"/>
              </a:rPr>
              <a:t>WAR :  input(k)  &amp; output(k+1) != Ø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panose="020B0604020202020204" charset="0"/>
                <a:ea typeface="Menlo" panose="020B0604020202020204" charset="0"/>
                <a:cs typeface="Menlo" panose="020B0604020202020204" charset="0"/>
              </a:rPr>
              <a:t>WAW :  output(k) &amp; output(k+1) != Ø</a:t>
            </a:r>
            <a:endParaRPr lang="ru-RU" dirty="0">
              <a:latin typeface="Menlo" panose="020B0604020202020204" charset="0"/>
              <a:ea typeface="Menlo" panose="020B0604020202020204" charset="0"/>
              <a:cs typeface="Menlo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88B949A-53F6-415F-8DE4-1C776BFC34F4}"/>
              </a:ext>
            </a:extLst>
          </p:cNvPr>
          <p:cNvSpPr/>
          <p:nvPr/>
        </p:nvSpPr>
        <p:spPr>
          <a:xfrm>
            <a:off x="2164797" y="1706622"/>
            <a:ext cx="333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DC4730C-5A1C-4207-9393-8AFEF42B5EA1}"/>
              </a:ext>
            </a:extLst>
          </p:cNvPr>
          <p:cNvSpPr/>
          <p:nvPr/>
        </p:nvSpPr>
        <p:spPr>
          <a:xfrm>
            <a:off x="1957692" y="2187962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k+1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801DE11-5185-4614-A8BD-F2244E8F3A3E}"/>
              </a:ext>
            </a:extLst>
          </p:cNvPr>
          <p:cNvSpPr/>
          <p:nvPr/>
        </p:nvSpPr>
        <p:spPr>
          <a:xfrm>
            <a:off x="2160053" y="2941592"/>
            <a:ext cx="333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ED37A90-7918-4748-BFC1-BBD08C91F5DA}"/>
              </a:ext>
            </a:extLst>
          </p:cNvPr>
          <p:cNvSpPr/>
          <p:nvPr/>
        </p:nvSpPr>
        <p:spPr>
          <a:xfrm>
            <a:off x="1957692" y="3430128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k+1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DC50353-B50D-46CB-B69F-3CF39B8C85B3}"/>
              </a:ext>
            </a:extLst>
          </p:cNvPr>
          <p:cNvSpPr/>
          <p:nvPr/>
        </p:nvSpPr>
        <p:spPr>
          <a:xfrm>
            <a:off x="2160053" y="4131218"/>
            <a:ext cx="333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30E7012-4428-450E-99BD-AD020060BAE1}"/>
              </a:ext>
            </a:extLst>
          </p:cNvPr>
          <p:cNvSpPr/>
          <p:nvPr/>
        </p:nvSpPr>
        <p:spPr>
          <a:xfrm>
            <a:off x="1957692" y="4631792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k+1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2443434-FA91-4E3C-A0C0-2065810CA99F}"/>
              </a:ext>
            </a:extLst>
          </p:cNvPr>
          <p:cNvSpPr/>
          <p:nvPr/>
        </p:nvSpPr>
        <p:spPr>
          <a:xfrm>
            <a:off x="8938480" y="1675844"/>
            <a:ext cx="2470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  <a:cs typeface="Cordia New" panose="020B0604020202020204" charset="-34"/>
              </a:rPr>
              <a:t>read after write</a:t>
            </a:r>
            <a:endParaRPr lang="ru-RU" sz="28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18F76CE-3ECD-4271-9D7F-0508F6416F39}"/>
              </a:ext>
            </a:extLst>
          </p:cNvPr>
          <p:cNvSpPr/>
          <p:nvPr/>
        </p:nvSpPr>
        <p:spPr>
          <a:xfrm>
            <a:off x="8938480" y="2910814"/>
            <a:ext cx="2470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  <a:cs typeface="Cordia New" panose="020B0604020202020204" charset="-34"/>
              </a:rPr>
              <a:t>write after read</a:t>
            </a:r>
            <a:endParaRPr lang="ru-RU" sz="28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E5E9890-531B-4E7F-A588-7FEB185C1522}"/>
              </a:ext>
            </a:extLst>
          </p:cNvPr>
          <p:cNvSpPr/>
          <p:nvPr/>
        </p:nvSpPr>
        <p:spPr>
          <a:xfrm>
            <a:off x="8938479" y="4100440"/>
            <a:ext cx="2565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  <a:cs typeface="Cordia New" panose="020B0604020202020204" charset="-34"/>
              </a:rPr>
              <a:t>write after write</a:t>
            </a:r>
            <a:endParaRPr lang="ru-RU" sz="28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1D8D8E2-F066-4CDA-85BF-24F0E3142468}"/>
              </a:ext>
            </a:extLst>
          </p:cNvPr>
          <p:cNvSpPr/>
          <p:nvPr/>
        </p:nvSpPr>
        <p:spPr>
          <a:xfrm>
            <a:off x="8938480" y="2095629"/>
            <a:ext cx="1138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rbel" panose="020B0503020204020204" pitchFamily="34" charset="0"/>
                <a:cs typeface="Cordia New" panose="020B0604020202020204" charset="-34"/>
              </a:rPr>
              <a:t>RAW</a:t>
            </a:r>
            <a:endParaRPr lang="ru-RU" sz="36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35CFBA3-17CB-4F49-B1E1-5D1C43B53AC1}"/>
              </a:ext>
            </a:extLst>
          </p:cNvPr>
          <p:cNvSpPr/>
          <p:nvPr/>
        </p:nvSpPr>
        <p:spPr>
          <a:xfrm>
            <a:off x="8938479" y="3337795"/>
            <a:ext cx="1138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rbel" panose="020B0503020204020204" pitchFamily="34" charset="0"/>
                <a:cs typeface="Cordia New" panose="020B0604020202020204" charset="-34"/>
              </a:rPr>
              <a:t>WAR</a:t>
            </a:r>
            <a:endParaRPr lang="ru-RU" sz="36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A92021-8F26-480E-B417-733D6E445E34}"/>
              </a:ext>
            </a:extLst>
          </p:cNvPr>
          <p:cNvSpPr/>
          <p:nvPr/>
        </p:nvSpPr>
        <p:spPr>
          <a:xfrm>
            <a:off x="8938479" y="4539277"/>
            <a:ext cx="1253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rbel" panose="020B0503020204020204" pitchFamily="34" charset="0"/>
                <a:cs typeface="Cordia New" panose="020B0604020202020204" charset="-34"/>
              </a:rPr>
              <a:t>WAW</a:t>
            </a:r>
            <a:endParaRPr lang="ru-RU" sz="36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00470650-241F-4C48-85EB-0C500739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Cordia New" panose="020B0604020202020204" charset="-34"/>
              </a:rPr>
              <a:t>Конфликты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88177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C93BD6-3292-4F75-AE49-A3C8CCEA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07" y="2848927"/>
            <a:ext cx="8741093" cy="5800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9CD42-F131-4AB8-9F7D-5671F6AA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06" y="3839406"/>
            <a:ext cx="8741093" cy="58007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2100CA4-2E2E-4967-980C-500F3312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данным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2F6CFD-ACD2-48FD-95D8-88BCBBFAD110}"/>
              </a:ext>
            </a:extLst>
          </p:cNvPr>
          <p:cNvSpPr/>
          <p:nvPr/>
        </p:nvSpPr>
        <p:spPr>
          <a:xfrm>
            <a:off x="3574316" y="5485331"/>
            <a:ext cx="50433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input(k+1)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input(k)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  <a:endParaRPr lang="ru-RU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42EA4F2-CBB5-4C9B-9311-1C7D7BD3E49C}"/>
              </a:ext>
            </a:extLst>
          </p:cNvPr>
          <p:cNvSpPr txBox="1">
            <a:spLocks/>
          </p:cNvSpPr>
          <p:nvPr/>
        </p:nvSpPr>
        <p:spPr>
          <a:xfrm>
            <a:off x="190500" y="2920364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3F95BE5-C797-4907-8BB3-11E11044669B}"/>
              </a:ext>
            </a:extLst>
          </p:cNvPr>
          <p:cNvSpPr txBox="1">
            <a:spLocks/>
          </p:cNvSpPr>
          <p:nvPr/>
        </p:nvSpPr>
        <p:spPr>
          <a:xfrm>
            <a:off x="190500" y="3910844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85EEE48-D315-46A5-A0C1-7872C72B6909}"/>
              </a:ext>
            </a:extLst>
          </p:cNvPr>
          <p:cNvSpPr/>
          <p:nvPr/>
        </p:nvSpPr>
        <p:spPr>
          <a:xfrm>
            <a:off x="7438291" y="2848927"/>
            <a:ext cx="1222131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839BFAC-5190-4A93-8CC9-51729A6AD218}"/>
              </a:ext>
            </a:extLst>
          </p:cNvPr>
          <p:cNvSpPr/>
          <p:nvPr/>
        </p:nvSpPr>
        <p:spPr>
          <a:xfrm>
            <a:off x="4328745" y="3839405"/>
            <a:ext cx="1222131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7E2A09E-3233-4D09-B88F-33B3BC7AB000}"/>
              </a:ext>
            </a:extLst>
          </p:cNvPr>
          <p:cNvSpPr/>
          <p:nvPr/>
        </p:nvSpPr>
        <p:spPr>
          <a:xfrm>
            <a:off x="5542085" y="3839404"/>
            <a:ext cx="1192824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5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33A491-F6A4-467E-B739-21C494D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Минимизация конфликтов по данным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4068265-8C82-4186-8B7D-4C2E84529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пузырька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Пересылка результата (продвижение результата)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Внеочередное исполнение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Переименовывание регистров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Сортировка команд на этапе компиляции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EE04A-9ACF-4518-8126-76367510A3A6}"/>
              </a:ext>
            </a:extLst>
          </p:cNvPr>
          <p:cNvSpPr txBox="1"/>
          <p:nvPr/>
        </p:nvSpPr>
        <p:spPr>
          <a:xfrm>
            <a:off x="2864286" y="2524496"/>
            <a:ext cx="4832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x2,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x3,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endParaRPr lang="en-US" b="0" dirty="0">
              <a:solidFill>
                <a:srgbClr val="3B3B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x1, x2, x3</a:t>
            </a:r>
            <a:r>
              <a:rPr lang="en-US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 </a:t>
            </a:r>
            <a:r>
              <a:rPr lang="ru-R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еще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не записан</a:t>
            </a:r>
            <a:endParaRPr lang="en-US" b="0" dirty="0">
              <a:solidFill>
                <a:srgbClr val="3B3B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x1, </a:t>
            </a:r>
            <a:r>
              <a:rPr lang="en-US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b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x6,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x4, x5, x6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еще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не записан</a:t>
            </a:r>
            <a:endParaRPr lang="ru-RU" b="0" dirty="0">
              <a:solidFill>
                <a:srgbClr val="3B3B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0550D-5D11-4210-859F-806DC5E1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32" y="3307739"/>
            <a:ext cx="1743075" cy="828675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6DFA632-7347-4229-908B-E863EC9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сортировки команд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0CB2B-5FDD-49F8-A1A7-EA9054192D5F}"/>
              </a:ext>
            </a:extLst>
          </p:cNvPr>
          <p:cNvSpPr txBox="1"/>
          <p:nvPr/>
        </p:nvSpPr>
        <p:spPr>
          <a:xfrm>
            <a:off x="8002044" y="2565206"/>
            <a:ext cx="5158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x2,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x3,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endParaRPr lang="en-US" b="0" dirty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x1, x2, x3</a:t>
            </a:r>
            <a:endParaRPr lang="en-US" b="0" dirty="0"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x6,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endParaRPr lang="en-US" b="0" dirty="0"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x1, 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 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x4, x5, x6</a:t>
            </a:r>
            <a:endParaRPr lang="en-US" b="0" dirty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</p:txBody>
      </p:sp>
    </p:spTree>
    <p:extLst>
      <p:ext uri="{BB962C8B-B14F-4D97-AF65-F5344CB8AC3E}">
        <p14:creationId xmlns:p14="http://schemas.microsoft.com/office/powerpoint/2010/main" val="1654481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C62C987-30AC-4D2A-8A17-B85F9402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управлению</a:t>
            </a:r>
          </a:p>
        </p:txBody>
      </p:sp>
    </p:spTree>
    <p:extLst>
      <p:ext uri="{BB962C8B-B14F-4D97-AF65-F5344CB8AC3E}">
        <p14:creationId xmlns:p14="http://schemas.microsoft.com/office/powerpoint/2010/main" val="1541272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A9A536-946A-4340-91B9-26EF07C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Сокращение задержек условного перехода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E7D36AF-672A-4831-8649-088BFCA9D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Вычисление исполнительного адреса перехода на ступени декодирования команды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буфера адресов переходов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(branch target buffer – BTB)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Кэш-память для хранения команд, расположенных в точке перехода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BTBI)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буфера цикла</a:t>
            </a:r>
          </a:p>
        </p:txBody>
      </p:sp>
    </p:spTree>
    <p:extLst>
      <p:ext uri="{BB962C8B-B14F-4D97-AF65-F5344CB8AC3E}">
        <p14:creationId xmlns:p14="http://schemas.microsoft.com/office/powerpoint/2010/main" val="29093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Статическое предсказание переходов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B3BB2-9771-48A8-B621-DF1BFB91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1825625"/>
            <a:ext cx="5989161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происходит всегда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не происходит никогда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Предсказание определяется по результатам профилирования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Предсказание зависит от направления перехода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 первом выполнении переход происходит всегда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64A0F65-18B0-4454-8698-E069E1101D99}"/>
              </a:ext>
            </a:extLst>
          </p:cNvPr>
          <p:cNvCxnSpPr>
            <a:cxnSpLocks/>
          </p:cNvCxnSpPr>
          <p:nvPr/>
        </p:nvCxnSpPr>
        <p:spPr>
          <a:xfrm flipH="1">
            <a:off x="7366541" y="5393353"/>
            <a:ext cx="389189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BF068D4-E6D4-42CE-BE54-E396EFE13A2D}"/>
              </a:ext>
            </a:extLst>
          </p:cNvPr>
          <p:cNvCxnSpPr>
            <a:cxnSpLocks/>
          </p:cNvCxnSpPr>
          <p:nvPr/>
        </p:nvCxnSpPr>
        <p:spPr>
          <a:xfrm>
            <a:off x="7759447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C92090C-9209-4055-97DE-B82708AAD52E}"/>
              </a:ext>
            </a:extLst>
          </p:cNvPr>
          <p:cNvCxnSpPr>
            <a:cxnSpLocks/>
          </p:cNvCxnSpPr>
          <p:nvPr/>
        </p:nvCxnSpPr>
        <p:spPr>
          <a:xfrm>
            <a:off x="8148636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96CE9BA-A588-495B-AE1E-1BF9C09D35F7}"/>
              </a:ext>
            </a:extLst>
          </p:cNvPr>
          <p:cNvCxnSpPr>
            <a:cxnSpLocks/>
          </p:cNvCxnSpPr>
          <p:nvPr/>
        </p:nvCxnSpPr>
        <p:spPr>
          <a:xfrm>
            <a:off x="8530391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519EBE-2586-4983-A22D-26FD6F914099}"/>
              </a:ext>
            </a:extLst>
          </p:cNvPr>
          <p:cNvCxnSpPr>
            <a:cxnSpLocks/>
          </p:cNvCxnSpPr>
          <p:nvPr/>
        </p:nvCxnSpPr>
        <p:spPr>
          <a:xfrm>
            <a:off x="8918652" y="5393353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D116A4D-88C3-4729-9090-2265E9D70A6C}"/>
              </a:ext>
            </a:extLst>
          </p:cNvPr>
          <p:cNvCxnSpPr>
            <a:cxnSpLocks/>
          </p:cNvCxnSpPr>
          <p:nvPr/>
        </p:nvCxnSpPr>
        <p:spPr>
          <a:xfrm>
            <a:off x="9314343" y="540150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E459ED4-71C4-44C1-BA0B-641DAD397238}"/>
              </a:ext>
            </a:extLst>
          </p:cNvPr>
          <p:cNvCxnSpPr>
            <a:cxnSpLocks/>
          </p:cNvCxnSpPr>
          <p:nvPr/>
        </p:nvCxnSpPr>
        <p:spPr>
          <a:xfrm>
            <a:off x="9688667" y="539335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4A35CC9-0800-4B72-8C30-841D46DBCB11}"/>
              </a:ext>
            </a:extLst>
          </p:cNvPr>
          <p:cNvCxnSpPr>
            <a:cxnSpLocks/>
          </p:cNvCxnSpPr>
          <p:nvPr/>
        </p:nvCxnSpPr>
        <p:spPr>
          <a:xfrm>
            <a:off x="10090864" y="539573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7DDB136-4BE1-4681-9649-1E8C00945819}"/>
              </a:ext>
            </a:extLst>
          </p:cNvPr>
          <p:cNvCxnSpPr>
            <a:cxnSpLocks/>
          </p:cNvCxnSpPr>
          <p:nvPr/>
        </p:nvCxnSpPr>
        <p:spPr>
          <a:xfrm>
            <a:off x="10478193" y="539335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4136A0F-846F-48CE-BBBD-9DBB039D1675}"/>
              </a:ext>
            </a:extLst>
          </p:cNvPr>
          <p:cNvCxnSpPr>
            <a:cxnSpLocks/>
          </p:cNvCxnSpPr>
          <p:nvPr/>
        </p:nvCxnSpPr>
        <p:spPr>
          <a:xfrm>
            <a:off x="10865522" y="5390969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BF73EFE-1BC8-4357-AD37-FD7286E1A098}"/>
              </a:ext>
            </a:extLst>
          </p:cNvPr>
          <p:cNvCxnSpPr>
            <a:cxnSpLocks/>
          </p:cNvCxnSpPr>
          <p:nvPr/>
        </p:nvCxnSpPr>
        <p:spPr>
          <a:xfrm>
            <a:off x="11260287" y="539096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32F35A6-B1FC-47F2-B943-C087D61363EF}"/>
              </a:ext>
            </a:extLst>
          </p:cNvPr>
          <p:cNvSpPr/>
          <p:nvPr/>
        </p:nvSpPr>
        <p:spPr>
          <a:xfrm>
            <a:off x="7538874" y="5584925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10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975556-6A1D-4B94-960F-B4B7AE3F66A5}"/>
              </a:ext>
            </a:extLst>
          </p:cNvPr>
          <p:cNvSpPr/>
          <p:nvPr/>
        </p:nvSpPr>
        <p:spPr>
          <a:xfrm>
            <a:off x="7928063" y="5584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20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140F6C3-162B-4CBA-862D-58EE41444EA5}"/>
              </a:ext>
            </a:extLst>
          </p:cNvPr>
          <p:cNvSpPr/>
          <p:nvPr/>
        </p:nvSpPr>
        <p:spPr>
          <a:xfrm>
            <a:off x="8308369" y="5584737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30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6E21B5-C3BA-451E-A483-0B112CC56D46}"/>
              </a:ext>
            </a:extLst>
          </p:cNvPr>
          <p:cNvSpPr/>
          <p:nvPr/>
        </p:nvSpPr>
        <p:spPr>
          <a:xfrm>
            <a:off x="8697558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40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F9059E3-E70D-418E-91F3-FB0A1A9E0422}"/>
              </a:ext>
            </a:extLst>
          </p:cNvPr>
          <p:cNvSpPr/>
          <p:nvPr/>
        </p:nvSpPr>
        <p:spPr>
          <a:xfrm>
            <a:off x="9091913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50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374305-4048-4DE5-9790-E0F726EF2516}"/>
              </a:ext>
            </a:extLst>
          </p:cNvPr>
          <p:cNvSpPr/>
          <p:nvPr/>
        </p:nvSpPr>
        <p:spPr>
          <a:xfrm>
            <a:off x="9467053" y="5591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60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D80F7FE-7A3B-4FA9-A658-674A8BA5117B}"/>
              </a:ext>
            </a:extLst>
          </p:cNvPr>
          <p:cNvSpPr/>
          <p:nvPr/>
        </p:nvSpPr>
        <p:spPr>
          <a:xfrm>
            <a:off x="9870291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70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564863C-8B2D-411A-841A-74B7B1E86D82}"/>
              </a:ext>
            </a:extLst>
          </p:cNvPr>
          <p:cNvSpPr/>
          <p:nvPr/>
        </p:nvSpPr>
        <p:spPr>
          <a:xfrm>
            <a:off x="10283146" y="5591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80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A31F7AD-EB9F-4A5E-80FE-753CE4E6E899}"/>
              </a:ext>
            </a:extLst>
          </p:cNvPr>
          <p:cNvSpPr/>
          <p:nvPr/>
        </p:nvSpPr>
        <p:spPr>
          <a:xfrm>
            <a:off x="10644949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90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6AE8DE4-B0D0-4D64-831A-91F235BF5EEB}"/>
              </a:ext>
            </a:extLst>
          </p:cNvPr>
          <p:cNvSpPr/>
          <p:nvPr/>
        </p:nvSpPr>
        <p:spPr>
          <a:xfrm>
            <a:off x="10973738" y="5583085"/>
            <a:ext cx="56938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100</a:t>
            </a:r>
            <a:endParaRPr lang="ru-RU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670C42B7-FB55-48C8-BF0E-0C47703823D2}"/>
              </a:ext>
            </a:extLst>
          </p:cNvPr>
          <p:cNvGrpSpPr/>
          <p:nvPr/>
        </p:nvGrpSpPr>
        <p:grpSpPr>
          <a:xfrm>
            <a:off x="8918651" y="1993304"/>
            <a:ext cx="1968179" cy="584775"/>
            <a:chOff x="8918651" y="1993304"/>
            <a:chExt cx="1968179" cy="584775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71B0C4F5-230D-4169-9476-A10FF75CE54B}"/>
                </a:ext>
              </a:extLst>
            </p:cNvPr>
            <p:cNvSpPr/>
            <p:nvPr/>
          </p:nvSpPr>
          <p:spPr>
            <a:xfrm>
              <a:off x="8918651" y="1993304"/>
              <a:ext cx="1194959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F7943A31-CCCF-4F62-A552-2D66F96F3440}"/>
                </a:ext>
              </a:extLst>
            </p:cNvPr>
            <p:cNvSpPr/>
            <p:nvPr/>
          </p:nvSpPr>
          <p:spPr>
            <a:xfrm>
              <a:off x="10113617" y="1993304"/>
              <a:ext cx="77321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61ECA6E-50E3-414F-86B9-C9FD9C5F60BE}"/>
              </a:ext>
            </a:extLst>
          </p:cNvPr>
          <p:cNvGrpSpPr/>
          <p:nvPr/>
        </p:nvGrpSpPr>
        <p:grpSpPr>
          <a:xfrm>
            <a:off x="9958070" y="2875457"/>
            <a:ext cx="1184204" cy="587161"/>
            <a:chOff x="9958070" y="2875457"/>
            <a:chExt cx="1184204" cy="587161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38E7097-7819-4358-A00B-C372C0E86195}"/>
                </a:ext>
              </a:extLst>
            </p:cNvPr>
            <p:cNvSpPr/>
            <p:nvPr/>
          </p:nvSpPr>
          <p:spPr>
            <a:xfrm>
              <a:off x="9958070" y="2877843"/>
              <a:ext cx="703710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C87BFBC6-49A5-4813-85DF-C770C1B35106}"/>
                </a:ext>
              </a:extLst>
            </p:cNvPr>
            <p:cNvSpPr/>
            <p:nvPr/>
          </p:nvSpPr>
          <p:spPr>
            <a:xfrm>
              <a:off x="10650919" y="2875457"/>
              <a:ext cx="491355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F21873E-FAFB-4D62-BA6E-B1CDFBDF5E83}"/>
              </a:ext>
            </a:extLst>
          </p:cNvPr>
          <p:cNvGrpSpPr/>
          <p:nvPr/>
        </p:nvGrpSpPr>
        <p:grpSpPr>
          <a:xfrm>
            <a:off x="9181203" y="3736043"/>
            <a:ext cx="1792530" cy="587161"/>
            <a:chOff x="9181203" y="3736043"/>
            <a:chExt cx="1792530" cy="587161"/>
          </a:xfrm>
        </p:grpSpPr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A16165C9-7018-4988-9AAA-0663FB969BA2}"/>
                </a:ext>
              </a:extLst>
            </p:cNvPr>
            <p:cNvSpPr/>
            <p:nvPr/>
          </p:nvSpPr>
          <p:spPr>
            <a:xfrm>
              <a:off x="9181203" y="3738429"/>
              <a:ext cx="994431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8FA80E95-2A77-4D58-A7FE-DBE3E9A419BA}"/>
                </a:ext>
              </a:extLst>
            </p:cNvPr>
            <p:cNvSpPr/>
            <p:nvPr/>
          </p:nvSpPr>
          <p:spPr>
            <a:xfrm>
              <a:off x="10175639" y="3736043"/>
              <a:ext cx="798094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C52D908-9650-4D73-ACD5-58560AF1300A}"/>
              </a:ext>
            </a:extLst>
          </p:cNvPr>
          <p:cNvSpPr/>
          <p:nvPr/>
        </p:nvSpPr>
        <p:spPr>
          <a:xfrm>
            <a:off x="7949261" y="4897813"/>
            <a:ext cx="300434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dirty="0">
                <a:latin typeface="HelveticaNeueCyr" panose="02000503040000020004" pitchFamily="2" charset="-52"/>
                <a:cs typeface="Cordia New" panose="020B0304020202020204" pitchFamily="34" charset="-34"/>
              </a:rPr>
              <a:t>Точность предсказания, 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13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FB90B-0F4B-4DDB-930C-389F598E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Одноуровневые (бимодальные)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Двухуровневые (коррелированные)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Гибридные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Ассиметричные</a:t>
            </a:r>
          </a:p>
        </p:txBody>
      </p:sp>
    </p:spTree>
    <p:extLst>
      <p:ext uri="{BB962C8B-B14F-4D97-AF65-F5344CB8AC3E}">
        <p14:creationId xmlns:p14="http://schemas.microsoft.com/office/powerpoint/2010/main" val="5538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737472-0458-467D-AD60-7D10B33D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17" y="2317394"/>
            <a:ext cx="3772233" cy="27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D236D775-A12F-42FF-BDA8-F9988EA764D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819525"/>
          <a:ext cx="8128000" cy="579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308663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50301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478317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340756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48312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84496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099996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901991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919126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82448297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553479"/>
                  </a:ext>
                </a:extLst>
              </a:tr>
            </a:tbl>
          </a:graphicData>
        </a:graphic>
      </p:graphicFrame>
      <p:sp>
        <p:nvSpPr>
          <p:cNvPr id="5" name="Объект 2">
            <a:extLst>
              <a:ext uri="{FF2B5EF4-FFF2-40B4-BE49-F238E27FC236}">
                <a16:creationId xmlns:a16="http://schemas.microsoft.com/office/drawing/2014/main" id="{955FF600-58EB-4757-AF02-CB988AD8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Использовать память для накопления статистики переходов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 основе полученной статистики делать предположение о переходе</a:t>
            </a:r>
          </a:p>
        </p:txBody>
      </p:sp>
    </p:spTree>
    <p:extLst>
      <p:ext uri="{BB962C8B-B14F-4D97-AF65-F5344CB8AC3E}">
        <p14:creationId xmlns:p14="http://schemas.microsoft.com/office/powerpoint/2010/main" val="30025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Смита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928B97-5753-4033-8386-AF6E105A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00 – перехода не будет (сильное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01 – перехода не будет (слабое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 – переход будет (слабое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11 – переход будет (сильное предсказание)</a:t>
            </a:r>
          </a:p>
        </p:txBody>
      </p:sp>
      <p:pic>
        <p:nvPicPr>
          <p:cNvPr id="1028" name="Picture 4" descr="Динамическое предсказание переходов">
            <a:extLst>
              <a:ext uri="{FF2B5EF4-FFF2-40B4-BE49-F238E27FC236}">
                <a16:creationId xmlns:a16="http://schemas.microsoft.com/office/drawing/2014/main" id="{4D409B04-7ADB-4C18-A9F2-94D90DBE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33" y="4146533"/>
            <a:ext cx="4450984" cy="25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7. Предсказание переходов в процессорах с конвейерной структурой - Шпоры  Орг ЭВМ - Каталог статей - kober.ru">
            <a:extLst>
              <a:ext uri="{FF2B5EF4-FFF2-40B4-BE49-F238E27FC236}">
                <a16:creationId xmlns:a16="http://schemas.microsoft.com/office/drawing/2014/main" id="{3D414163-1F11-431C-A16A-49DD6B97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793"/>
            <a:ext cx="41148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FDA5BD-52EF-4C4A-B73F-899C7E8C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50" y="2166395"/>
            <a:ext cx="7181900" cy="34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01B050-177E-4830-BA67-9F185F03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-1" y="371704"/>
            <a:ext cx="12132203" cy="61233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-1" y="541559"/>
            <a:ext cx="12132203" cy="159412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0" y="2135688"/>
            <a:ext cx="12132202" cy="144675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0" y="3582444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-2" y="4872626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FDA5BD-52EF-4C4A-B73F-899C7E8C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50" y="2166395"/>
            <a:ext cx="7181900" cy="3481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FA67B-6C24-47D7-847A-D868F1B37609}"/>
              </a:ext>
            </a:extLst>
          </p:cNvPr>
          <p:cNvSpPr txBox="1"/>
          <p:nvPr/>
        </p:nvSpPr>
        <p:spPr>
          <a:xfrm>
            <a:off x="3103349" y="1974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0001</a:t>
            </a:r>
            <a:endParaRPr lang="ru-RU" sz="2400" dirty="0">
              <a:solidFill>
                <a:srgbClr val="FF0000"/>
              </a:solidFill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4100A24-9F5D-4571-B131-BFA3CE2F3473}"/>
              </a:ext>
            </a:extLst>
          </p:cNvPr>
          <p:cNvGrpSpPr/>
          <p:nvPr/>
        </p:nvGrpSpPr>
        <p:grpSpPr>
          <a:xfrm>
            <a:off x="5460023" y="3824655"/>
            <a:ext cx="3253154" cy="1142999"/>
            <a:chOff x="5460023" y="3824655"/>
            <a:chExt cx="3253154" cy="1142999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DA8AF84E-F658-482E-8C50-2C02F6E66600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23" y="3824655"/>
              <a:ext cx="7385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C6D4891-60DB-4543-B554-795AA8869AB6}"/>
                </a:ext>
              </a:extLst>
            </p:cNvPr>
            <p:cNvCxnSpPr>
              <a:cxnSpLocks/>
            </p:cNvCxnSpPr>
            <p:nvPr/>
          </p:nvCxnSpPr>
          <p:spPr>
            <a:xfrm>
              <a:off x="6685084" y="4091355"/>
              <a:ext cx="4894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EA714E3-1407-45A1-8A80-C88E860DC8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8578" y="3824655"/>
              <a:ext cx="486506" cy="266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33CB284F-BDF1-4F12-B449-C8472BBF5658}"/>
                </a:ext>
              </a:extLst>
            </p:cNvPr>
            <p:cNvCxnSpPr>
              <a:cxnSpLocks/>
            </p:cNvCxnSpPr>
            <p:nvPr/>
          </p:nvCxnSpPr>
          <p:spPr>
            <a:xfrm>
              <a:off x="7174523" y="4091355"/>
              <a:ext cx="0" cy="8762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1EBEEBDD-D413-47EE-8576-16844EDDF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524" y="4967654"/>
              <a:ext cx="15386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29CBC70-39A7-46D0-AFCB-DBFEAC6DB599}"/>
              </a:ext>
            </a:extLst>
          </p:cNvPr>
          <p:cNvGrpSpPr/>
          <p:nvPr/>
        </p:nvGrpSpPr>
        <p:grpSpPr>
          <a:xfrm>
            <a:off x="4967654" y="2391508"/>
            <a:ext cx="2904394" cy="2637692"/>
            <a:chOff x="4967654" y="2391508"/>
            <a:chExt cx="2904394" cy="2637692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9D97BA7-0AC2-49D6-AA3E-3B1D80FC9450}"/>
                </a:ext>
              </a:extLst>
            </p:cNvPr>
            <p:cNvCxnSpPr>
              <a:cxnSpLocks/>
            </p:cNvCxnSpPr>
            <p:nvPr/>
          </p:nvCxnSpPr>
          <p:spPr>
            <a:xfrm>
              <a:off x="7872047" y="2391508"/>
              <a:ext cx="0" cy="788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51FFCEB7-6604-418A-ACAB-F9EA7DB749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654" y="2409092"/>
              <a:ext cx="29043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8DF4709-84A5-4FC6-BB50-06183F358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238" y="2391509"/>
              <a:ext cx="0" cy="26376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6DB526E1-4D8E-4C69-91C1-1546826E600D}"/>
              </a:ext>
            </a:extLst>
          </p:cNvPr>
          <p:cNvCxnSpPr>
            <a:cxnSpLocks/>
          </p:cNvCxnSpPr>
          <p:nvPr/>
        </p:nvCxnSpPr>
        <p:spPr>
          <a:xfrm flipH="1">
            <a:off x="4985238" y="3824655"/>
            <a:ext cx="2593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571C399F-791C-4973-A802-97BA3168512F}"/>
              </a:ext>
            </a:extLst>
          </p:cNvPr>
          <p:cNvGrpSpPr/>
          <p:nvPr/>
        </p:nvGrpSpPr>
        <p:grpSpPr>
          <a:xfrm>
            <a:off x="3323683" y="4117731"/>
            <a:ext cx="1951702" cy="284285"/>
            <a:chOff x="3323683" y="4117731"/>
            <a:chExt cx="1951702" cy="284285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36B1D86-45A7-4773-99B2-76B441692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6671" y="4117731"/>
              <a:ext cx="85871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4FE41613-E710-438F-9C20-E3C0B8BBE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683" y="4402016"/>
              <a:ext cx="6064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A4C1ABF5-DEEE-40D9-AB35-B928A1ECD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4117731"/>
              <a:ext cx="486509" cy="28428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9922A2E4-52FE-4C37-A140-4891387CEE4B}"/>
              </a:ext>
            </a:extLst>
          </p:cNvPr>
          <p:cNvGrpSpPr/>
          <p:nvPr/>
        </p:nvGrpSpPr>
        <p:grpSpPr>
          <a:xfrm>
            <a:off x="7174524" y="3653205"/>
            <a:ext cx="990599" cy="438150"/>
            <a:chOff x="7174524" y="3653205"/>
            <a:chExt cx="990599" cy="438150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422B52BD-D385-4D9E-A926-8DE1E06B0015}"/>
                </a:ext>
              </a:extLst>
            </p:cNvPr>
            <p:cNvCxnSpPr>
              <a:cxnSpLocks/>
            </p:cNvCxnSpPr>
            <p:nvPr/>
          </p:nvCxnSpPr>
          <p:spPr>
            <a:xfrm>
              <a:off x="7573108" y="3653205"/>
              <a:ext cx="0" cy="4381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CD5DD13-8926-4790-8C60-16ACD14E5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524" y="4091355"/>
              <a:ext cx="3985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D2F38137-8A88-4865-9987-D27EB0FA07D5}"/>
                </a:ext>
              </a:extLst>
            </p:cNvPr>
            <p:cNvCxnSpPr>
              <a:cxnSpLocks/>
            </p:cNvCxnSpPr>
            <p:nvPr/>
          </p:nvCxnSpPr>
          <p:spPr>
            <a:xfrm>
              <a:off x="8165123" y="3677385"/>
              <a:ext cx="0" cy="34949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32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85B853-7554-496E-9AAC-EFD13CF6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045F-F29C-4E4F-B6EA-E561ED3C524A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C4C08-2210-4E12-8200-F3002B9955B8}"/>
              </a:ext>
            </a:extLst>
          </p:cNvPr>
          <p:cNvSpPr txBox="1"/>
          <p:nvPr/>
        </p:nvSpPr>
        <p:spPr>
          <a:xfrm>
            <a:off x="3081337" y="35146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DCB4A-BB06-450C-9F8D-FFC7CCB90CA9}"/>
              </a:ext>
            </a:extLst>
          </p:cNvPr>
          <p:cNvSpPr txBox="1"/>
          <p:nvPr/>
        </p:nvSpPr>
        <p:spPr>
          <a:xfrm>
            <a:off x="3081337" y="35146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1" grpId="1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1EEF49-30EF-4821-BF8E-AE89A0DF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18274-BF50-42AD-92E2-0D8469B83555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B11C2-71B3-478D-94AE-E9A3B0F5CCEE}"/>
              </a:ext>
            </a:extLst>
          </p:cNvPr>
          <p:cNvSpPr txBox="1"/>
          <p:nvPr/>
        </p:nvSpPr>
        <p:spPr>
          <a:xfrm>
            <a:off x="5086721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379E7-48B6-4B61-85AB-7105271994B3}"/>
              </a:ext>
            </a:extLst>
          </p:cNvPr>
          <p:cNvSpPr txBox="1"/>
          <p:nvPr/>
        </p:nvSpPr>
        <p:spPr>
          <a:xfrm>
            <a:off x="3081337" y="35146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FEFD68-880B-4014-8C28-7CC52544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C09FC-1C3C-452A-B182-B31F3C1E71F6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DF68D-3036-4B61-AB80-D7C5E15DD429}"/>
              </a:ext>
            </a:extLst>
          </p:cNvPr>
          <p:cNvSpPr txBox="1"/>
          <p:nvPr/>
        </p:nvSpPr>
        <p:spPr>
          <a:xfrm>
            <a:off x="5086721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BE36F-930E-4C48-964A-F5078367EED1}"/>
              </a:ext>
            </a:extLst>
          </p:cNvPr>
          <p:cNvSpPr txBox="1"/>
          <p:nvPr/>
        </p:nvSpPr>
        <p:spPr>
          <a:xfrm>
            <a:off x="5814473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79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8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571C9-D4FF-4484-B432-9C785D9CD479}"/>
              </a:ext>
            </a:extLst>
          </p:cNvPr>
          <p:cNvSpPr txBox="1"/>
          <p:nvPr/>
        </p:nvSpPr>
        <p:spPr>
          <a:xfrm>
            <a:off x="3103349" y="1974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1111</a:t>
            </a:r>
            <a:endParaRPr lang="ru-RU" sz="2400" dirty="0">
              <a:solidFill>
                <a:srgbClr val="FF0000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69103B8E-45B0-4402-A3FD-BCD130C6FCA5}"/>
              </a:ext>
            </a:extLst>
          </p:cNvPr>
          <p:cNvGrpSpPr/>
          <p:nvPr/>
        </p:nvGrpSpPr>
        <p:grpSpPr>
          <a:xfrm>
            <a:off x="3323684" y="4533900"/>
            <a:ext cx="3783624" cy="1008186"/>
            <a:chOff x="3323684" y="4533900"/>
            <a:chExt cx="3783624" cy="100818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5324D0AB-F5AC-41BD-92B1-DB2B8AF7BC32}"/>
                </a:ext>
              </a:extLst>
            </p:cNvPr>
            <p:cNvGrpSpPr/>
            <p:nvPr/>
          </p:nvGrpSpPr>
          <p:grpSpPr>
            <a:xfrm>
              <a:off x="3323684" y="4533900"/>
              <a:ext cx="3780501" cy="1008186"/>
              <a:chOff x="3323684" y="4533900"/>
              <a:chExt cx="3780501" cy="1008186"/>
            </a:xfrm>
          </p:grpSpPr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07174F10-4323-4BBA-83AC-3D3FC95085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36479" y="5542085"/>
                <a:ext cx="24677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id="{A786C51A-341B-48C8-8FDE-DEB1B9417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23684" y="4533900"/>
                <a:ext cx="74715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6BF55002-328F-472A-8BB7-6320C0283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70838" y="4533900"/>
                <a:ext cx="565641" cy="100818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6503EABA-1708-473A-B372-CD75F91F7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7784" y="5407269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8DA833D-704C-4667-AC5F-B7D7BA7F9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0542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B807062-2D4B-4C36-84D6-41F3CD352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492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9CCB2A4-DD84-424C-A572-A8C6AF7DF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7308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871C761-EB4F-4E3E-A4D9-320EFE51E11E}"/>
              </a:ext>
            </a:extLst>
          </p:cNvPr>
          <p:cNvGrpSpPr/>
          <p:nvPr/>
        </p:nvGrpSpPr>
        <p:grpSpPr>
          <a:xfrm>
            <a:off x="5249007" y="2359271"/>
            <a:ext cx="316524" cy="2880944"/>
            <a:chOff x="5249007" y="2359271"/>
            <a:chExt cx="316524" cy="2880944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4624F64-1CDB-4A8C-890E-C551FD2089E9}"/>
                </a:ext>
              </a:extLst>
            </p:cNvPr>
            <p:cNvCxnSpPr>
              <a:cxnSpLocks/>
            </p:cNvCxnSpPr>
            <p:nvPr/>
          </p:nvCxnSpPr>
          <p:spPr>
            <a:xfrm>
              <a:off x="5249007" y="2359271"/>
              <a:ext cx="0" cy="28809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B097BB1B-8E11-48CA-8910-495B63C75C8A}"/>
                </a:ext>
              </a:extLst>
            </p:cNvPr>
            <p:cNvCxnSpPr>
              <a:cxnSpLocks/>
            </p:cNvCxnSpPr>
            <p:nvPr/>
          </p:nvCxnSpPr>
          <p:spPr>
            <a:xfrm>
              <a:off x="5249007" y="5240215"/>
              <a:ext cx="3165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23433F-46BA-48DD-AC3F-8AE87AECC000}"/>
              </a:ext>
            </a:extLst>
          </p:cNvPr>
          <p:cNvGrpSpPr/>
          <p:nvPr/>
        </p:nvGrpSpPr>
        <p:grpSpPr>
          <a:xfrm>
            <a:off x="5755852" y="4457698"/>
            <a:ext cx="3426249" cy="1019906"/>
            <a:chOff x="5755852" y="4457698"/>
            <a:chExt cx="3426249" cy="1019906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B35B0FC-5390-490B-B8F1-1AD01D938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2231" y="5477604"/>
              <a:ext cx="235340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A584704-0E6C-4E14-BFEA-71C61BE8A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0762" y="4457698"/>
              <a:ext cx="4513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027B2410-1CE8-427B-BA18-6FAE5EB5F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638" y="4457698"/>
              <a:ext cx="545124" cy="10199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794F7C6-307A-455E-8FB8-D4229E866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064" y="5240215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8C9A71A-BB05-4D08-8601-C63D75F4A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2545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3D8E7165-DC29-4527-BAA0-E66BB29A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070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1C7036A-39B6-4C9E-AF12-41BC39DB5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1576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73CDD39C-A4A2-4E5A-824E-70397A165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340" y="524021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1AE3E09-1DB8-4EC3-9060-C557EE05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821" y="524021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1E9A9051-3695-4508-AFBB-DFC6D3596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346" y="523453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9AAE6AE-0C27-46E3-9367-3E3EB2BE2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852" y="523453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2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12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6F70053-C1F9-4666-8BB5-4889DAEA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накопления информации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3212ED9-919B-41E1-B532-BC56D5B7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PHT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Таблица истории хранит статистику переходов, реализуя доступ к информации согласно некоторому паттерну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GHT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 глобальной истории хранит результаты последних условных переходов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LHT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Регистр локальной истории хранит результаты последних переходов индивидуально для каждой команды перехода</a:t>
            </a:r>
          </a:p>
        </p:txBody>
      </p:sp>
    </p:spTree>
    <p:extLst>
      <p:ext uri="{BB962C8B-B14F-4D97-AF65-F5344CB8AC3E}">
        <p14:creationId xmlns:p14="http://schemas.microsoft.com/office/powerpoint/2010/main" val="19392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Одноуровневая схема предсказания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F6A22-9BA2-40F3-9991-1E3E5CF3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74" y="2981944"/>
            <a:ext cx="3762375" cy="1628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52E14E-26F5-4F2A-AE22-ECF0E74F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52" y="2981944"/>
            <a:ext cx="36385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15FC3FF-FB15-459E-9287-9CF91F30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Двухуровневая схема предсказания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812472-9C04-4BCD-80EB-24657696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1" y="2648391"/>
            <a:ext cx="4374128" cy="23478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2ADEAD-3971-458E-AE44-0F489FB6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66" y="2576222"/>
            <a:ext cx="4942649" cy="24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9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63BAA7-5177-45B8-A8DC-84095CCB7A4E}"/>
              </a:ext>
            </a:extLst>
          </p:cNvPr>
          <p:cNvSpPr/>
          <p:nvPr/>
        </p:nvSpPr>
        <p:spPr>
          <a:xfrm>
            <a:off x="838200" y="2921122"/>
            <a:ext cx="2283069" cy="210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(aa == 2)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aa = 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(bb == 2)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bb = 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(aa != bb)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……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3F4E6-A91A-464A-836B-7D27AA0A7A9B}"/>
              </a:ext>
            </a:extLst>
          </p:cNvPr>
          <p:cNvSpPr/>
          <p:nvPr/>
        </p:nvSpPr>
        <p:spPr>
          <a:xfrm>
            <a:off x="3668155" y="2923198"/>
            <a:ext cx="6038553" cy="225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DADDIU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R3,R1,#-2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b1   (aa!=0)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R1,R0,R0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;aa=0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DADDIU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R3,R2,#-2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b2   (bb!=0)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R2,R0,R0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;bb=0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DSUBU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R3,R1,R2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;R3=aa-bb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L3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b3   (aa==bb)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74FB1-7D43-4B86-8002-99AA84F059C6}"/>
              </a:ext>
            </a:extLst>
          </p:cNvPr>
          <p:cNvSpPr txBox="1"/>
          <p:nvPr/>
        </p:nvSpPr>
        <p:spPr>
          <a:xfrm>
            <a:off x="1316649" y="1935535"/>
            <a:ext cx="85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C1716-476F-4D79-A27D-C24FD28FA4DF}"/>
              </a:ext>
            </a:extLst>
          </p:cNvPr>
          <p:cNvSpPr txBox="1"/>
          <p:nvPr/>
        </p:nvSpPr>
        <p:spPr>
          <a:xfrm>
            <a:off x="3948480" y="1935535"/>
            <a:ext cx="139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MIPS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27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15FC3FF-FB15-459E-9287-9CF91F30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Двухуровневая схема предсказания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1120582-B8BC-46F5-9111-F0975019A6CA}"/>
              </a:ext>
            </a:extLst>
          </p:cNvPr>
          <p:cNvGrpSpPr/>
          <p:nvPr/>
        </p:nvGrpSpPr>
        <p:grpSpPr>
          <a:xfrm>
            <a:off x="1327329" y="2354940"/>
            <a:ext cx="4159071" cy="3625334"/>
            <a:chOff x="1327329" y="2354940"/>
            <a:chExt cx="4159071" cy="36253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BE0AF3-A05A-4106-878B-F381F0249DF1}"/>
                </a:ext>
              </a:extLst>
            </p:cNvPr>
            <p:cNvSpPr txBox="1"/>
            <p:nvPr/>
          </p:nvSpPr>
          <p:spPr>
            <a:xfrm>
              <a:off x="2687771" y="5610942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Gselect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8F4451-0EF7-4DF4-97B1-37C6AA98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329" y="2354940"/>
              <a:ext cx="4159071" cy="2798749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5E10D70-4FF7-48F1-A566-8FDB67C9F85D}"/>
              </a:ext>
            </a:extLst>
          </p:cNvPr>
          <p:cNvGrpSpPr/>
          <p:nvPr/>
        </p:nvGrpSpPr>
        <p:grpSpPr>
          <a:xfrm>
            <a:off x="6296853" y="2374596"/>
            <a:ext cx="4215179" cy="3605678"/>
            <a:chOff x="6296853" y="2374596"/>
            <a:chExt cx="4215179" cy="3605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F286E-BA14-4A63-BE98-5CBF0C2C28DE}"/>
                </a:ext>
              </a:extLst>
            </p:cNvPr>
            <p:cNvSpPr txBox="1"/>
            <p:nvPr/>
          </p:nvSpPr>
          <p:spPr>
            <a:xfrm>
              <a:off x="7832619" y="56109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Gshare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46254CA-9133-46EA-94CF-738A14B5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853" y="2374596"/>
              <a:ext cx="4215179" cy="2779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6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740EB51-6B53-46CE-AAD9-7B1FC260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одноуровневых и двухуровневых методов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D1A637-FFE0-45C7-9F52-5E35DE0A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28243" y="1790375"/>
            <a:ext cx="4735514" cy="49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46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Гибридный предиктор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Макфарлинга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7137AE-0D1F-448A-AE09-7094724A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768" y="2202150"/>
            <a:ext cx="5224463" cy="32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42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Ассиметричное предсказание переходов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D3403C-6F65-4D97-89B9-1DF516A2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918" y="2426808"/>
            <a:ext cx="5110163" cy="28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34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737472-0458-467D-AD60-7D10B33D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17" y="2317394"/>
            <a:ext cx="3772233" cy="27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18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2815EC-9A75-4D35-A45F-4687A165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11" y="1005664"/>
            <a:ext cx="7454778" cy="48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17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98350-BAD5-4E8C-9456-7EADC867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240006" y="1656482"/>
            <a:ext cx="7711988" cy="502567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BFFA5CC-11FC-4E22-8626-2F0ABA5E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Предсказатель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241412F-A7A3-45F4-BEE2-5FB4EA63E0BB}"/>
              </a:ext>
            </a:extLst>
          </p:cNvPr>
          <p:cNvCxnSpPr>
            <a:cxnSpLocks/>
          </p:cNvCxnSpPr>
          <p:nvPr/>
        </p:nvCxnSpPr>
        <p:spPr>
          <a:xfrm>
            <a:off x="3021496" y="4691267"/>
            <a:ext cx="69304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1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63BAA7-5177-45B8-A8DC-84095CCB7A4E}"/>
              </a:ext>
            </a:extLst>
          </p:cNvPr>
          <p:cNvSpPr/>
          <p:nvPr/>
        </p:nvSpPr>
        <p:spPr>
          <a:xfrm>
            <a:off x="838200" y="2921122"/>
            <a:ext cx="2283069" cy="210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(R1 == 0)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R2 = R3;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R4 = R5;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R6 = R7;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R8 = R9;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3F4E6-A91A-464A-836B-7D27AA0A7A9B}"/>
              </a:ext>
            </a:extLst>
          </p:cNvPr>
          <p:cNvSpPr/>
          <p:nvPr/>
        </p:nvSpPr>
        <p:spPr>
          <a:xfrm>
            <a:off x="3668155" y="2923198"/>
            <a:ext cx="3364635" cy="225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R1, 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R2, R3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R4, R5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R6, R7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R8, R9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18A217F-C445-4F95-9015-0A330A4134CF}"/>
              </a:ext>
            </a:extLst>
          </p:cNvPr>
          <p:cNvSpPr/>
          <p:nvPr/>
        </p:nvSpPr>
        <p:spPr>
          <a:xfrm>
            <a:off x="7115854" y="2921122"/>
            <a:ext cx="3364635" cy="160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R2, R3, R1 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R4, R5, R1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R6, R7, R1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R8, R9, R1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74FB1-7D43-4B86-8002-99AA84F059C6}"/>
              </a:ext>
            </a:extLst>
          </p:cNvPr>
          <p:cNvSpPr txBox="1"/>
          <p:nvPr/>
        </p:nvSpPr>
        <p:spPr>
          <a:xfrm>
            <a:off x="1316649" y="1935535"/>
            <a:ext cx="85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C1716-476F-4D79-A27D-C24FD28FA4DF}"/>
              </a:ext>
            </a:extLst>
          </p:cNvPr>
          <p:cNvSpPr txBox="1"/>
          <p:nvPr/>
        </p:nvSpPr>
        <p:spPr>
          <a:xfrm>
            <a:off x="3948480" y="1935535"/>
            <a:ext cx="139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x86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0B154-E36C-4B14-A6D3-99FC42BB12B6}"/>
              </a:ext>
            </a:extLst>
          </p:cNvPr>
          <p:cNvSpPr txBox="1"/>
          <p:nvPr/>
        </p:nvSpPr>
        <p:spPr>
          <a:xfrm>
            <a:off x="7122503" y="1935535"/>
            <a:ext cx="406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x86 +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предикация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6557</TotalTime>
  <Words>1653</Words>
  <Application>Microsoft Office PowerPoint</Application>
  <PresentationFormat>Широкоэкранный</PresentationFormat>
  <Paragraphs>398</Paragraphs>
  <Slides>78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89" baseType="lpstr">
      <vt:lpstr>Calibri</vt:lpstr>
      <vt:lpstr>Corbel</vt:lpstr>
      <vt:lpstr>HelveticaNeue LT CYR 57 Cond</vt:lpstr>
      <vt:lpstr>Arial</vt:lpstr>
      <vt:lpstr>Menlo</vt:lpstr>
      <vt:lpstr>Cordia New</vt:lpstr>
      <vt:lpstr>Cormorant</vt:lpstr>
      <vt:lpstr>HelveticaNeueCyr</vt:lpstr>
      <vt:lpstr>Calibri Light</vt:lpstr>
      <vt:lpstr>Courier New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  <vt:lpstr>Конфликты по данным</vt:lpstr>
      <vt:lpstr>Конфликты по данным</vt:lpstr>
      <vt:lpstr>Минимизация конфликтов по данным</vt:lpstr>
      <vt:lpstr>Пример сортировки команд</vt:lpstr>
      <vt:lpstr>Конфликты по управлению</vt:lpstr>
      <vt:lpstr>Сокращение задержек условного перехода</vt:lpstr>
      <vt:lpstr>Статическое предсказание переходов</vt:lpstr>
      <vt:lpstr>Динамическое предсказание переходов</vt:lpstr>
      <vt:lpstr>Динамическое предсказание переходов</vt:lpstr>
      <vt:lpstr>Динамическое предсказание переходов</vt:lpstr>
      <vt:lpstr>Алгоритм Смита</vt:lpstr>
      <vt:lpstr>Pattern History Table</vt:lpstr>
      <vt:lpstr>Pattern History Table</vt:lpstr>
      <vt:lpstr>Global History Register</vt:lpstr>
      <vt:lpstr>Global History Register</vt:lpstr>
      <vt:lpstr>Global History Register</vt:lpstr>
      <vt:lpstr>Local History Register</vt:lpstr>
      <vt:lpstr>Local History Register</vt:lpstr>
      <vt:lpstr>Local History Register</vt:lpstr>
      <vt:lpstr>Методы накопления информации</vt:lpstr>
      <vt:lpstr>Одноуровневая схема предсказания</vt:lpstr>
      <vt:lpstr>Двухуровневая схема предсказания</vt:lpstr>
      <vt:lpstr>Пример</vt:lpstr>
      <vt:lpstr>Двухуровневая схема предсказания</vt:lpstr>
      <vt:lpstr>Сравнение одноуровневых и двухуровневых методов</vt:lpstr>
      <vt:lpstr>Гибридный предиктор Макфарлинга</vt:lpstr>
      <vt:lpstr>Ассиметричное предсказание переходов</vt:lpstr>
      <vt:lpstr>Динамическое предсказание переходов</vt:lpstr>
      <vt:lpstr>Презентация PowerPoint</vt:lpstr>
      <vt:lpstr>Предсказатель Core i7</vt:lpstr>
      <vt:lpstr>Предикация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</dc:title>
  <dc:creator>Михаил Попов</dc:creator>
  <cp:lastModifiedBy>Андрей Солодовников</cp:lastModifiedBy>
  <cp:revision>18</cp:revision>
  <dcterms:created xsi:type="dcterms:W3CDTF">2019-10-13T13:33:38Z</dcterms:created>
  <dcterms:modified xsi:type="dcterms:W3CDTF">2025-07-07T08:42:58Z</dcterms:modified>
</cp:coreProperties>
</file>